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238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13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5484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165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6377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5271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7977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898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218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070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552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846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151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421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758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21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CB8A3-C2EE-44EE-B91C-A8CEF6AE9754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A09F6E-B247-4932-98A4-DBF5F6C58A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1991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- CHAPTER NINE-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HEAT EXCHANGER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7221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b="1" dirty="0"/>
              <a:t>Some typical examples of heat exchanger applications are: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Thermal power plants (boilers, </a:t>
            </a:r>
            <a:r>
              <a:rPr lang="en-US" dirty="0" err="1"/>
              <a:t>superheaters</a:t>
            </a:r>
            <a:r>
              <a:rPr lang="en-US" dirty="0"/>
              <a:t>, steam condensers, etc.)</a:t>
            </a:r>
          </a:p>
          <a:p>
            <a:pPr marL="0" indent="0" algn="l" rtl="0">
              <a:buNone/>
            </a:pPr>
            <a:r>
              <a:rPr lang="en-US" dirty="0"/>
              <a:t>(ii) Chemical process industry (variety of heat exchangers between different types of fluids, in reactors)</a:t>
            </a:r>
          </a:p>
          <a:p>
            <a:pPr marL="0" indent="0" algn="l" rtl="0">
              <a:buNone/>
            </a:pPr>
            <a:r>
              <a:rPr lang="en-US" dirty="0"/>
              <a:t>(iii) Refrigeration and air-conditioning (evaporators, condensers, coolers)</a:t>
            </a:r>
          </a:p>
          <a:p>
            <a:pPr marL="0" indent="0" algn="l" rtl="0">
              <a:buNone/>
            </a:pPr>
            <a:r>
              <a:rPr lang="en-US" dirty="0"/>
              <a:t>(iv) Automobile industry (radiators, all engine cooling and fuel cooling arrangements)</a:t>
            </a:r>
          </a:p>
          <a:p>
            <a:pPr marL="0" indent="0" algn="l" rtl="0">
              <a:buNone/>
            </a:pPr>
            <a:r>
              <a:rPr lang="en-US" dirty="0"/>
              <a:t>(v) Cryogenic industry </a:t>
            </a:r>
          </a:p>
          <a:p>
            <a:pPr marL="0" indent="0" algn="l" rtl="0">
              <a:buNone/>
            </a:pPr>
            <a:r>
              <a:rPr lang="en-US" dirty="0"/>
              <a:t>(vi) Research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53843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059" y="955632"/>
            <a:ext cx="8596668" cy="3880773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 smtClean="0"/>
              <a:t>Types </a:t>
            </a:r>
            <a:r>
              <a:rPr lang="en-US" b="1" dirty="0"/>
              <a:t>of Heat Exchangers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Heat exchangers may be classified in several ways:</a:t>
            </a:r>
          </a:p>
          <a:p>
            <a:pPr marL="0" indent="0" algn="l" rtl="0">
              <a:buNone/>
            </a:pP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According to heat exchange process</a:t>
            </a:r>
          </a:p>
          <a:p>
            <a:pPr marL="0" indent="0" algn="l" rtl="0">
              <a:buNone/>
            </a:pPr>
            <a:r>
              <a:rPr lang="en-US" dirty="0"/>
              <a:t>(ii) According to relative direction of flow of hot and cold fluids</a:t>
            </a:r>
          </a:p>
          <a:p>
            <a:pPr marL="0" indent="0" algn="l" rtl="0">
              <a:buNone/>
            </a:pPr>
            <a:r>
              <a:rPr lang="en-US" dirty="0"/>
              <a:t>(iii) According to constructional features, compactness, etc.</a:t>
            </a:r>
          </a:p>
          <a:p>
            <a:pPr marL="0" indent="0" algn="l" rtl="0">
              <a:buNone/>
            </a:pPr>
            <a:r>
              <a:rPr lang="en-US" dirty="0"/>
              <a:t>(iv) According to the state of the fluid in the heat exchanger.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5371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601" y="545434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Classification </a:t>
            </a:r>
            <a:r>
              <a:rPr lang="en-US" dirty="0"/>
              <a:t>according to heat exchange process:</a:t>
            </a:r>
          </a:p>
          <a:p>
            <a:pPr marL="0" indent="0" algn="l" rtl="0">
              <a:buNone/>
            </a:pPr>
            <a:r>
              <a:rPr lang="en-US" dirty="0"/>
              <a:t>Heat exchangers may be of </a:t>
            </a:r>
            <a:r>
              <a:rPr lang="en-US" b="1" dirty="0"/>
              <a:t>'direct contact type'</a:t>
            </a:r>
            <a:r>
              <a:rPr lang="en-US" dirty="0"/>
              <a:t> or </a:t>
            </a:r>
            <a:r>
              <a:rPr lang="en-US" b="1" dirty="0"/>
              <a:t>'indirect contact type'</a:t>
            </a:r>
            <a:endParaRPr lang="en-US" dirty="0"/>
          </a:p>
          <a:p>
            <a:pPr algn="l" rtl="0"/>
            <a:r>
              <a:rPr lang="en-US" dirty="0" smtClean="0"/>
              <a:t>Classification </a:t>
            </a:r>
            <a:r>
              <a:rPr lang="en-US" dirty="0"/>
              <a:t>according to relative direction of hot and cold fluids:</a:t>
            </a:r>
          </a:p>
          <a:p>
            <a:pPr marL="0" indent="0" algn="l" rtl="0">
              <a:buNone/>
            </a:pPr>
            <a:r>
              <a:rPr lang="en-US" b="1" dirty="0" smtClean="0"/>
              <a:t>parallel </a:t>
            </a:r>
            <a:r>
              <a:rPr lang="en-US" b="1" dirty="0"/>
              <a:t>flow'</a:t>
            </a:r>
            <a:r>
              <a:rPr lang="en-US" dirty="0"/>
              <a:t> </a:t>
            </a:r>
            <a:endParaRPr lang="en-US" dirty="0"/>
          </a:p>
          <a:p>
            <a:pPr marL="0" indent="0" algn="l" rtl="0">
              <a:buNone/>
            </a:pPr>
            <a:r>
              <a:rPr lang="en-US" b="1" dirty="0" smtClean="0"/>
              <a:t>counter-flow</a:t>
            </a:r>
            <a:r>
              <a:rPr lang="en-US" dirty="0"/>
              <a:t>'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b="1" dirty="0" smtClean="0"/>
              <a:t>cross </a:t>
            </a:r>
            <a:r>
              <a:rPr lang="en-US" b="1" dirty="0"/>
              <a:t>flow'</a:t>
            </a:r>
            <a:r>
              <a:rPr lang="en-US" dirty="0"/>
              <a:t> </a:t>
            </a:r>
            <a:endParaRPr lang="en-US" dirty="0" smtClean="0"/>
          </a:p>
          <a:p>
            <a:pPr algn="l" rtl="0"/>
            <a:r>
              <a:rPr lang="en-US" dirty="0" smtClean="0"/>
              <a:t>Classification </a:t>
            </a:r>
            <a:r>
              <a:rPr lang="en-US" dirty="0"/>
              <a:t>according to constructional features:</a:t>
            </a:r>
          </a:p>
          <a:p>
            <a:pPr marL="0" indent="0" algn="l" rtl="0">
              <a:buNone/>
            </a:pPr>
            <a:r>
              <a:rPr lang="en-US" dirty="0"/>
              <a:t> Basically, there are three types: </a:t>
            </a:r>
            <a:r>
              <a:rPr lang="en-US" b="1" dirty="0"/>
              <a:t>(a) concentric tubes type (b) shell and tube type, and (c) compact heat exchangers</a:t>
            </a:r>
            <a:endParaRPr lang="en-US" dirty="0"/>
          </a:p>
          <a:p>
            <a:pPr algn="l" rtl="0"/>
            <a:r>
              <a:rPr lang="en-US" dirty="0"/>
              <a:t>Classification according to state of the </a:t>
            </a:r>
            <a:r>
              <a:rPr lang="en-US" dirty="0" smtClean="0"/>
              <a:t>fluid</a:t>
            </a:r>
          </a:p>
          <a:p>
            <a:pPr marL="0" indent="0" algn="l" rtl="0">
              <a:buNone/>
            </a:pPr>
            <a:r>
              <a:rPr lang="en-US" b="1" dirty="0" smtClean="0"/>
              <a:t>Condenser</a:t>
            </a:r>
          </a:p>
          <a:p>
            <a:pPr marL="0" indent="0" algn="l" rtl="0">
              <a:buNone/>
            </a:pPr>
            <a:r>
              <a:rPr lang="en-US" b="1" dirty="0" smtClean="0"/>
              <a:t>Evaporator</a:t>
            </a:r>
            <a:r>
              <a:rPr lang="en-US" dirty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5175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76" y="647982"/>
            <a:ext cx="4601984" cy="3881437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384" y="1846862"/>
            <a:ext cx="2324100" cy="196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46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35" y="657371"/>
            <a:ext cx="7592485" cy="290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905" y="1160433"/>
            <a:ext cx="2378175" cy="38814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715905" y="579046"/>
                <a:ext cx="6096000" cy="486242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OVERALL HEAT TRANSFER COEFFICIENT</a:t>
                </a:r>
                <a:endParaRPr lang="en-US" sz="1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 heat exchanger typically involves two flowing fluids separated by a solid wall. Heat is first transferred from the hot fluid to the wall by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convection,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through the wall by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conduction,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and from the wall to the cold fluid again by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convection.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The thermal resistance network associated with this heat transfer process involves two convection and one conduction resistances, as shown in Figure 3. </a:t>
                </a:r>
                <a:endParaRPr lang="en-US" sz="1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𝑡𝑜𝑡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𝑤𝑎𝑙𝑙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ln</m:t>
                          </m:r>
                          <m:r>
                            <a:rPr lang="en-US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⁡(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𝑘𝐿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𝑈𝐴</m:t>
                      </m:r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𝑇</m:t>
                      </m:r>
                    </m:oMath>
                  </m:oMathPara>
                </a14:m>
                <a:endParaRPr lang="en-US" sz="1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Where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U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is the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overall heat transfer coefficient,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whose unit is W/m</a:t>
                </a:r>
                <a:r>
                  <a:rPr lang="en-US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°C. Which is identical to the unit of the convection coefficient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h.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canceling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the Eq. reduces to</a:t>
                </a:r>
                <a:endParaRPr lang="en-US" sz="1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05" y="579046"/>
                <a:ext cx="6096000" cy="4862421"/>
              </a:xfrm>
              <a:prstGeom prst="rect">
                <a:avLst/>
              </a:prstGeom>
              <a:blipFill rotWithShape="0">
                <a:blip r:embed="rId3"/>
                <a:stretch>
                  <a:fillRect l="-700" t="-376" r="-1000" b="-50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0597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5177" y="640245"/>
            <a:ext cx="6096000" cy="45520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Fouling factors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Note that: above analysis was for clean heat transfer surfaces. However, with passage of time, the surfaces become 'dirty' because of scaling, deposits, corrosion, etc. This results in a reduction in heat transfer coefficient since the scale offers a thermal resistance to heat transfer. Fouling may be categorized as follows: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Due to scaling or precipitation.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(ii) Due to deposits of divided particulates.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(iii) Due to chemical reaction.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(iv) Due to corrosion.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(v) Due to attachments of algae or other biological materials.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(vi) Due to crystallization on the surface by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subcooling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903" y="2741287"/>
            <a:ext cx="322326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849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581" y="595137"/>
            <a:ext cx="5023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LMTD Method for Heat Exchanger Analysis</a:t>
            </a:r>
            <a:endParaRPr lang="ar-IQ" dirty="0"/>
          </a:p>
        </p:txBody>
      </p:sp>
      <p:pic>
        <p:nvPicPr>
          <p:cNvPr id="5" name="Picture 4" descr="17.png"/>
          <p:cNvPicPr/>
          <p:nvPr/>
        </p:nvPicPr>
        <p:blipFill>
          <a:blip r:embed="rId2" cstate="print">
            <a:lum bright="-10000" contrast="20000"/>
          </a:blip>
          <a:stretch>
            <a:fillRect/>
          </a:stretch>
        </p:blipFill>
        <p:spPr>
          <a:xfrm>
            <a:off x="3352801" y="1356467"/>
            <a:ext cx="5486400" cy="22479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181954" y="4497785"/>
                <a:ext cx="256802" cy="9047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ar-IQ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IQ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ar-IQ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ar-IQ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ar-IQ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ar-IQ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ar-IQ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ar-IQ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ar-IQ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ar-IQ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  <m:r>
                                        <a:rPr lang="ar-IQ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954" y="4497785"/>
                <a:ext cx="256802" cy="904735"/>
              </a:xfrm>
              <a:prstGeom prst="rect">
                <a:avLst/>
              </a:prstGeom>
              <a:blipFill rotWithShape="0">
                <a:blip r:embed="rId3"/>
                <a:stretch>
                  <a:fillRect r="-116666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05591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386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Tahoma</vt:lpstr>
      <vt:lpstr>Times New Roman</vt:lpstr>
      <vt:lpstr>Trebuchet MS</vt:lpstr>
      <vt:lpstr>Wingdings 3</vt:lpstr>
      <vt:lpstr>Facet</vt:lpstr>
      <vt:lpstr>- CHAPTER NINE-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 - ANAS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CHAPTER NINE-   </dc:title>
  <dc:creator>DR.Ahmed Saker</dc:creator>
  <cp:lastModifiedBy>DR.Ahmed Saker</cp:lastModifiedBy>
  <cp:revision>4</cp:revision>
  <dcterms:created xsi:type="dcterms:W3CDTF">2018-12-04T07:02:12Z</dcterms:created>
  <dcterms:modified xsi:type="dcterms:W3CDTF">2018-12-04T07:10:44Z</dcterms:modified>
</cp:coreProperties>
</file>